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handoutMasterIdLst>
    <p:handoutMasterId r:id="rId29"/>
  </p:handoutMasterIdLst>
  <p:sldIdLst>
    <p:sldId id="317" r:id="rId5"/>
    <p:sldId id="334" r:id="rId6"/>
    <p:sldId id="312" r:id="rId7"/>
    <p:sldId id="323" r:id="rId8"/>
    <p:sldId id="299" r:id="rId9"/>
    <p:sldId id="296" r:id="rId10"/>
    <p:sldId id="297" r:id="rId11"/>
    <p:sldId id="315" r:id="rId12"/>
    <p:sldId id="324" r:id="rId13"/>
    <p:sldId id="335" r:id="rId14"/>
    <p:sldId id="338" r:id="rId15"/>
    <p:sldId id="367" r:id="rId16"/>
    <p:sldId id="345" r:id="rId17"/>
    <p:sldId id="337" r:id="rId18"/>
    <p:sldId id="369" r:id="rId19"/>
    <p:sldId id="373" r:id="rId20"/>
    <p:sldId id="341" r:id="rId21"/>
    <p:sldId id="340" r:id="rId22"/>
    <p:sldId id="339" r:id="rId23"/>
    <p:sldId id="349" r:id="rId24"/>
    <p:sldId id="374" r:id="rId25"/>
    <p:sldId id="302" r:id="rId26"/>
    <p:sldId id="346" r:id="rId27"/>
  </p:sldIdLst>
  <p:sldSz cx="12192000" cy="6858000"/>
  <p:notesSz cx="9945688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5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1843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AF233A6-6934-ED65-D0C3-46A736E854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F94ED9C-A2FD-9BD5-3485-0E60E53421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B8A09-2C35-4D02-B96C-49EF889160C1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150EB1-4243-825A-894A-A43A149329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11369B-FBCB-74C4-3534-68CCF9B9C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C3B8-B1E0-41EA-8A57-C48469906B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472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00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0E35D-A0F3-424E-9DA7-041B9E90A223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5363" y="3300413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8CA77-E70E-460E-9899-795D263D3D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39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A4FBAF7-EB44-040C-B022-13D94362BE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9775"/>
            <a:ext cx="6575425" cy="3698875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69BE369-8DD2-40DD-1AB2-EE64B4C83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Header Placeholder 3">
            <a:extLst>
              <a:ext uri="{FF2B5EF4-FFF2-40B4-BE49-F238E27FC236}">
                <a16:creationId xmlns:a16="http://schemas.microsoft.com/office/drawing/2014/main" id="{04813361-8C66-E1EF-3EFA-8889ACCF7A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Stichting Landschapsbeheer Gelderland</a:t>
            </a: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E4C2EE6D-038D-9186-05E5-97C21A5E9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811557-A60A-45DB-9D55-4F3A78B77290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7727EB0D-7625-D935-9B98-2FB8E9F896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9775"/>
            <a:ext cx="6575425" cy="3698875"/>
          </a:xfrm>
          <a:ln/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1E5B899F-EDEB-EB39-E88A-34CEDB103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Tijdelijke aanduiding voor koptekst 3">
            <a:extLst>
              <a:ext uri="{FF2B5EF4-FFF2-40B4-BE49-F238E27FC236}">
                <a16:creationId xmlns:a16="http://schemas.microsoft.com/office/drawing/2014/main" id="{720EC34A-DCEB-1064-63CA-7B2E56AB9D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Stichting Landschapsbeheer Gelderland</a:t>
            </a:r>
          </a:p>
        </p:txBody>
      </p:sp>
      <p:sp>
        <p:nvSpPr>
          <p:cNvPr id="22533" name="Tijdelijke aanduiding voor dianummer 4">
            <a:extLst>
              <a:ext uri="{FF2B5EF4-FFF2-40B4-BE49-F238E27FC236}">
                <a16:creationId xmlns:a16="http://schemas.microsoft.com/office/drawing/2014/main" id="{E9C2848E-5EF5-2092-7570-4BE7A5FB8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71647-B6E4-41AB-B8E1-D17ABCB1A061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7531488C-3DF2-687C-1C0F-4569D30A9D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9775"/>
            <a:ext cx="6575425" cy="3698875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2D85B68-9ED0-926A-1C2C-41B092613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4" name="Header Placeholder 3">
            <a:extLst>
              <a:ext uri="{FF2B5EF4-FFF2-40B4-BE49-F238E27FC236}">
                <a16:creationId xmlns:a16="http://schemas.microsoft.com/office/drawing/2014/main" id="{3CC7D565-2A25-8FA7-A21E-7F32A1CF61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Stichting Landschapsbeheer Gelderland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71CBFB02-3064-D33D-5C65-28EB21409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2F9EE-F6CA-49B0-92E2-E403EF44A65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A6F4D-06F7-1B02-E471-5109A75A8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0C90E9A-38BA-3DAD-84EC-D2AD33A4B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6BD084-902C-1DB1-0E70-824914C7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6C5479-AC75-773E-7D68-B0EDA288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A88C22-CB83-4F1C-F854-A675098B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943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A692-DC03-C828-F47A-EA696ACE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D2E4D0-D250-C714-DCF7-19B219011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677E2A-97C3-CD5C-3D63-5816B4FD6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2A6CBC-FD55-680D-CE99-3CA82E37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FF2587-46E7-C180-25CB-4CE93503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09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E37C35B-B0C9-107B-AC22-3546D3204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231A1F-7AFF-2B5C-66AE-CD780770C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03A358-A2F6-0F59-DF87-B3ABF9DE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52240D-F35A-75A9-1321-783557CB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40D0A3-BD68-BAEF-A4A0-E166385B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786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oorplaat">
            <a:extLst>
              <a:ext uri="{FF2B5EF4-FFF2-40B4-BE49-F238E27FC236}">
                <a16:creationId xmlns:a16="http://schemas.microsoft.com/office/drawing/2014/main" id="{E6EAD517-B62F-5C65-2949-8C685B292B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346B1830-24C9-227A-9407-686D50E469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467" y="2924176"/>
            <a:ext cx="2871299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NL" sz="2000" b="1" i="1">
                <a:solidFill>
                  <a:schemeClr val="bg1"/>
                </a:solidFill>
                <a:latin typeface="Verdana" pitchFamily="34" charset="0"/>
                <a:ea typeface="+mn-ea"/>
              </a:rPr>
              <a:t>Landschapsbeheer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742ED895-F1A7-9E7C-BD49-922884E814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1601" y="2924176"/>
            <a:ext cx="476765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NL" sz="2000" b="1" i="1">
                <a:solidFill>
                  <a:srgbClr val="CC0000"/>
                </a:solidFill>
                <a:latin typeface="Verdana" pitchFamily="34" charset="0"/>
                <a:ea typeface="+mn-ea"/>
              </a:rPr>
              <a:t>Gedeelde kennis, gedeelde zorg</a:t>
            </a:r>
          </a:p>
        </p:txBody>
      </p:sp>
      <p:pic>
        <p:nvPicPr>
          <p:cNvPr id="5" name="Picture 10" descr="sleutelmerken-zw">
            <a:extLst>
              <a:ext uri="{FF2B5EF4-FFF2-40B4-BE49-F238E27FC236}">
                <a16:creationId xmlns:a16="http://schemas.microsoft.com/office/drawing/2014/main" id="{4A3F8FC6-B3E3-4A90-FD3B-9E58B655A1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7" y="260351"/>
            <a:ext cx="6373284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Logo LBN FC_transp">
            <a:extLst>
              <a:ext uri="{FF2B5EF4-FFF2-40B4-BE49-F238E27FC236}">
                <a16:creationId xmlns:a16="http://schemas.microsoft.com/office/drawing/2014/main" id="{294E31C2-9142-FC71-C9E6-8AD42BB61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7" y="5589588"/>
            <a:ext cx="4307416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19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4C148A-850C-9031-CCB8-29BE88C3D1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EFB11-37F4-4B08-9425-AF43BC55CE9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406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B290A1-08AD-3BF3-4208-B9CF40F373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006BA-25E9-4A6A-8407-47B38C49903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69167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30734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86200" y="1700213"/>
            <a:ext cx="30734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22E2B4-4504-A4DE-090E-752E17211D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93AA9-563D-4626-BEC9-0701B3A2862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440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6EA21-F3D2-008C-C130-E39EAE91FC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9C510-0CCA-4E40-8C79-DC6C0EE5D06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007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C0BF8D2-FE5A-115B-94DD-F192E16535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4B7BF-18FA-4796-8001-33F4A85DE0A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742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3D11BE0-9F47-01FE-53D2-204D2BC069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64BAE-9590-460A-9C0E-10032F71D0C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09239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2A177-AA9D-F14D-3757-CFEB6E8896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51494-B525-4A05-B028-0E368F9A057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811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C8D49-B66E-C239-DD54-4FE59D05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129F2-3DDC-D5F8-5726-A6A91825D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BA3CD2-6E89-916D-D627-E9889E18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D84C8-068F-6CA7-54BC-98F074E9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5B0887-BC40-474F-81E6-4861C4A1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335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99B5DA-1796-0B1B-1FE0-88652362AC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9FB7D-01B1-41CC-ACBB-27578321F8C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5761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156D2E-BDE0-4169-4DED-080AEDB688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A0A61-CFD0-4E4B-8557-CC98CBCF3F1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23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564033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34433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0D17D2-56EE-C294-CCD4-EFD1351DE8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42FBC-3526-4146-A30E-B2CEC0651E1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5347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F28507-E416-0C7A-8220-C24E4883CE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B52B6-6C0F-4DDF-BE4C-C4678FF01D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61116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375807-A612-3A5B-1E38-43FA2BA559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4EF17-85E3-44AE-90EC-5105F5D057B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5386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BF6657-5554-AAB1-BD35-9016C09982B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157D1-CB26-4E82-823C-5B2D7A21A17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434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30734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700213"/>
            <a:ext cx="30734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1B4098-BB01-9749-222E-C8005AA23C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D4812-17F1-40F0-A9F3-C80F9504A7E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21481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13AA5-6DE4-B632-FC38-531D5EC01C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AE33A-D757-442B-9268-B945307F7A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45327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C58C8B6-B308-4496-17C8-525A11615D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D5F07-7C91-400A-8634-BBB3047B37F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8556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C324A99-D65A-5E06-965F-99076048DD6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35DE5-4A7C-4DE6-8098-2096065F203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3216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7C218-3552-2FD7-C724-275AE687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774B59-C14B-C466-1781-EB6CD89AB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A7BFF-C54E-9C8D-22A3-B3226290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AD4881-E867-59A6-A7AE-5E52F914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BF95F2-1353-B35E-058B-C0FE9B26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792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20229A-8C67-57CA-CF39-CFFEF23353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A08AE-E462-4D2C-A8E2-4403C3EBFA9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2156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CE7F9B-FA39-B6E5-E771-F4C1EA2A00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E33D2-B88A-4111-8A59-8982DB7055E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210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28242C-6244-1733-5083-BD95650371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B102B-F0B8-4878-B315-6FF529CD690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5735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64033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433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E6E2B6-8499-A27E-DCA0-C8E9ED0151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40831-CD7F-4BEA-96CF-FFC52B4FCE5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02837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8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1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51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92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09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0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6B604-AAC3-EB71-EDC6-4853F4DF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C13C80-8B23-3B92-3747-951B2EC26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B9B3A4-DA0D-F007-4998-9630FE76A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BD0F8B-45FF-9BB8-69C4-45F68E6E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DCF5A0-1FB7-D9D4-2387-9E53466E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578615-1912-8D17-6B99-B0E2D1BE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520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54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17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44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62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6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3A35-2182-2602-411F-85D8CDF9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5807E0-26BF-B4E1-3ABF-46FD7C0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783272-D47E-0A94-7FE5-38C231F64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BFA8F9-44DF-EC3A-C416-D7894009C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88FB99-F577-0805-0F4D-5F56FA0F1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FC31B1-A711-BF4A-7A6E-B86A22A7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4A854F-5E33-E7A3-8FF9-B85504F4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50BB41-0076-F373-5FB9-CF79BFE4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41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76D02-656C-28C3-478A-81A65428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10D8ABD-09C1-3AD9-9191-77E8753F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6DAED57-74B6-82CB-5706-270315F2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B1E263-094E-E784-49F6-A46423B8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48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B724D4-F219-A512-ADB1-20C575B4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11AC90A-D7DE-DB23-2FFB-DED2D8C2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4BED4D-3699-E262-3D20-48D1CE63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15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BFC54-74DE-050F-09D3-5E41BB4F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BE3CED-491D-CA07-334E-C345BE34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91B65F-2978-F598-85AC-EDFBE25D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18B553-2449-EFE8-44C4-1E7E78A7E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06A3EF-E392-828E-B06F-FD4BEB90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6C9785-F511-F21B-8D30-29CC3451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09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1E3FC-5E49-6344-56A7-4FC5005D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B7BD856-A0AE-E28A-E5EC-964B361F4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36B429F-6497-1FBD-559B-5611C2168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D613B0-DEBE-8BB9-3461-BD87EFDE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0D9346-8E74-B2B0-7CF5-8A6E15AE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C0CE3C-C35A-A900-0885-DB2E53FC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91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24DFA16-AB98-A2CF-AAB0-371460E71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55A0B6-8A63-432A-4179-109B1916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DE122C-13FE-D61C-6C5B-0195A0E9E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8E9AF-18D0-40DC-A826-6CFEFC2DFACB}" type="datetimeFigureOut">
              <a:rPr lang="nl-NL" smtClean="0"/>
              <a:t>18-7-2022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F88A3C-FE21-2432-E9DE-2F6EC3C4F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3028A2-1671-A316-F09C-D898DCF79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6B94C-6AB8-4974-B580-BDBC80970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56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1F6F25-365B-4979-5692-E22CFE760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Voer hier de titel in…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B96EBE-5A4D-61C1-1488-02AD1D383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6350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Vul hier de tekst in…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84F696-19D7-9025-9C8B-231FF6265E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fld id="{AD800359-5DD6-455A-B3BB-1A325D4B7D9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792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-8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94EA5F1-CECE-F7B5-593D-BF1B23E44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Voer hier de titel in…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C17C768-BE02-E904-3E8D-897B453DF4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63500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Vul hier de tekst in…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7945CE0-A9DF-B379-6291-D28869912A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fld id="{A8FD9024-185E-42BE-9DEE-AB474EDCA38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6444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-8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7261-8360-488D-A25A-DD0B5F4485B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18-7-2022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5449C-1D9A-4FED-AAAC-5E7356494FA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ijenhotels voor wildebijen">
            <a:extLst>
              <a:ext uri="{FF2B5EF4-FFF2-40B4-BE49-F238E27FC236}">
                <a16:creationId xmlns:a16="http://schemas.microsoft.com/office/drawing/2014/main" id="{FCE93CB9-0628-481C-2107-E4869CDE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0" y="-264432"/>
            <a:ext cx="12330260" cy="81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FA4763B-7646-7627-B808-EEFD5F0C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8322"/>
          </a:xfrm>
        </p:spPr>
        <p:txBody>
          <a:bodyPr/>
          <a:lstStyle/>
          <a:p>
            <a:endParaRPr lang="nl-NL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755324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ijenhotels voor wildebijen">
            <a:extLst>
              <a:ext uri="{FF2B5EF4-FFF2-40B4-BE49-F238E27FC236}">
                <a16:creationId xmlns:a16="http://schemas.microsoft.com/office/drawing/2014/main" id="{FCE93CB9-0628-481C-2107-E4869CDE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0" y="-264432"/>
            <a:ext cx="12330260" cy="81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FA4763B-7646-7627-B808-EEFD5F0C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8322"/>
          </a:xfrm>
        </p:spPr>
        <p:txBody>
          <a:bodyPr/>
          <a:lstStyle/>
          <a:p>
            <a:endParaRPr lang="nl-NL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27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ichting Landschapsbeheer Gelderland | WO2GLD">
            <a:extLst>
              <a:ext uri="{FF2B5EF4-FFF2-40B4-BE49-F238E27FC236}">
                <a16:creationId xmlns:a16="http://schemas.microsoft.com/office/drawing/2014/main" id="{9C47C1DC-701E-708E-6FAF-EFFD5116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4" y="424890"/>
            <a:ext cx="8326021" cy="48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4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BD48206-0D21-EB2B-9B47-AFBB11FC2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150939"/>
            <a:ext cx="74295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endParaRPr lang="nl-NL" altLang="nl-NL">
              <a:solidFill>
                <a:srgbClr val="BE3705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098B59-EB41-EF29-472F-863BF694F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838326"/>
            <a:ext cx="742950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endParaRPr lang="nl-NL" altLang="nl-NL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Aft>
                <a:spcPct val="0"/>
              </a:spcAft>
            </a:pPr>
            <a:endParaRPr lang="nl-NL" altLang="nl-NL" sz="1600" u="sng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00" name="Rectangle 8">
            <a:extLst>
              <a:ext uri="{FF2B5EF4-FFF2-40B4-BE49-F238E27FC236}">
                <a16:creationId xmlns:a16="http://schemas.microsoft.com/office/drawing/2014/main" id="{F8F870AD-7283-30FA-0A68-A5B7EE1FB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331913"/>
            <a:ext cx="74295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Aft>
                <a:spcPct val="0"/>
              </a:spcAft>
            </a:pPr>
            <a:r>
              <a:rPr lang="nl-NL" altLang="nl-NL" sz="3200" b="1">
                <a:solidFill>
                  <a:srgbClr val="BE37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Klompenpad </a:t>
            </a:r>
          </a:p>
          <a:p>
            <a:pPr algn="ctr" eaLnBrk="1" fontAlgn="base" hangingPunct="1">
              <a:spcAft>
                <a:spcPct val="0"/>
              </a:spcAft>
            </a:pPr>
            <a:r>
              <a:rPr lang="nl-NL" altLang="nl-NL" sz="3200" b="1">
                <a:solidFill>
                  <a:srgbClr val="BE37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Wenum Wiesel</a:t>
            </a:r>
          </a:p>
          <a:p>
            <a:pPr algn="ctr" eaLnBrk="1" fontAlgn="base" hangingPunct="1">
              <a:spcAft>
                <a:spcPct val="0"/>
              </a:spcAft>
            </a:pPr>
            <a:r>
              <a:rPr lang="nl-NL" altLang="nl-NL">
                <a:solidFill>
                  <a:srgbClr val="000000"/>
                </a:solidFill>
              </a:rPr>
              <a:t> </a:t>
            </a:r>
            <a:endParaRPr lang="nl-NL" altLang="nl-NL">
              <a:solidFill>
                <a:srgbClr val="BE3705"/>
              </a:solidFill>
            </a:endParaRPr>
          </a:p>
        </p:txBody>
      </p:sp>
      <p:pic>
        <p:nvPicPr>
          <p:cNvPr id="4101" name="Picture 18" descr="klompen Glindhorsterpad">
            <a:extLst>
              <a:ext uri="{FF2B5EF4-FFF2-40B4-BE49-F238E27FC236}">
                <a16:creationId xmlns:a16="http://schemas.microsoft.com/office/drawing/2014/main" id="{2EFD0D3D-E6CF-6F3B-EE43-BA2C0F9E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7333"/>
          <a:stretch>
            <a:fillRect/>
          </a:stretch>
        </p:blipFill>
        <p:spPr bwMode="auto">
          <a:xfrm>
            <a:off x="5037138" y="2951163"/>
            <a:ext cx="2457450" cy="3194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Afbeelding 1" descr="C:\Users\Herman\AppData\Local\Microsoft\Windows\Temporary Internet Files\Content.Word\Logo.jpg">
            <a:extLst>
              <a:ext uri="{FF2B5EF4-FFF2-40B4-BE49-F238E27FC236}">
                <a16:creationId xmlns:a16="http://schemas.microsoft.com/office/drawing/2014/main" id="{B5D9D189-1F58-718A-7C0B-916F100DE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6" y="5735639"/>
            <a:ext cx="13239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J:\Algemeen\projecten\2. projecten in uitvoering\WP13WENUM MG Klompenpad Wenum-Wiesel\Projectuitvoering\APE_LOGO_kleur.jpg">
            <a:extLst>
              <a:ext uri="{FF2B5EF4-FFF2-40B4-BE49-F238E27FC236}">
                <a16:creationId xmlns:a16="http://schemas.microsoft.com/office/drawing/2014/main" id="{6D18B440-4299-70F0-712F-080C774D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51550"/>
            <a:ext cx="17510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26F0D-8CA9-C05E-90F9-AF9AE4E2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dirty="0"/>
              <a:t>Kopermolenpad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1C9FD3-2E79-5C77-B97B-820E05A0A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12" y="1609841"/>
            <a:ext cx="5051394" cy="5343208"/>
          </a:xfrm>
        </p:spPr>
      </p:pic>
    </p:spTree>
    <p:extLst>
      <p:ext uri="{BB962C8B-B14F-4D97-AF65-F5344CB8AC3E}">
        <p14:creationId xmlns:p14="http://schemas.microsoft.com/office/powerpoint/2010/main" val="103501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47F7B-EF95-9314-8689-4A471927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dirty="0"/>
              <a:t>Kopermolenpad</a:t>
            </a:r>
            <a:endParaRPr lang="nl-NL" sz="6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5DB169A-0F1F-A6A0-4ACD-BB59A4975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46" y="1938030"/>
            <a:ext cx="6394388" cy="4728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30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inhoud 2">
            <a:extLst>
              <a:ext uri="{FF2B5EF4-FFF2-40B4-BE49-F238E27FC236}">
                <a16:creationId xmlns:a16="http://schemas.microsoft.com/office/drawing/2014/main" id="{7FDA8B2F-6506-8492-9D92-6E4971DE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188" y="1173163"/>
            <a:ext cx="8405812" cy="4425950"/>
          </a:xfrm>
        </p:spPr>
        <p:txBody>
          <a:bodyPr/>
          <a:lstStyle/>
          <a:p>
            <a:pPr marL="0" indent="0" algn="ctr"/>
            <a:r>
              <a:rPr lang="nl-NL" altLang="nl-NL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Regelmatig vergaderen over de voortgang</a:t>
            </a:r>
          </a:p>
          <a:p>
            <a:pPr marL="0" indent="0"/>
            <a:endParaRPr lang="nl-NL" altLang="nl-NL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Tx/>
              <a:buChar char="•"/>
            </a:pPr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Gesprekken met grondeigenaren/ overeenkomsten</a:t>
            </a:r>
          </a:p>
          <a:p>
            <a:pPr marL="0" indent="0"/>
            <a:endParaRPr lang="nl-NL" altLang="nl-NL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Tx/>
              <a:buChar char="•"/>
            </a:pPr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Productie communicatiemiddelen/ inrichting route </a:t>
            </a:r>
          </a:p>
          <a:p>
            <a:pPr marL="0" indent="0"/>
            <a:endParaRPr lang="nl-NL" altLang="nl-NL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Tx/>
              <a:buChar char="•"/>
            </a:pPr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Feestelijke opening – zomer/ najaar 2014</a:t>
            </a:r>
          </a:p>
          <a:p>
            <a:pPr marL="0" indent="0"/>
            <a:endParaRPr lang="nl-NL" altLang="nl-NL" sz="2000" dirty="0">
              <a:ea typeface="ＭＳ Ｐゴシック" panose="020B0600070205080204" pitchFamily="34" charset="-128"/>
            </a:endParaRPr>
          </a:p>
          <a:p>
            <a:pPr marL="0" indent="0"/>
            <a:endParaRPr lang="nl-NL" altLang="nl-NL" dirty="0">
              <a:ea typeface="ＭＳ Ｐゴシック" panose="020B0600070205080204" pitchFamily="34" charset="-128"/>
            </a:endParaRPr>
          </a:p>
        </p:txBody>
      </p:sp>
      <p:pic>
        <p:nvPicPr>
          <p:cNvPr id="10243" name="Picture 2" descr="J:\Algemeen\projecten\2. projecten in uitvoering\WP13WENUM MG Klompenpad Wenum-Wiesel\Projectuitvoering\2013-12-19 Bijeenkomst.JPG">
            <a:extLst>
              <a:ext uri="{FF2B5EF4-FFF2-40B4-BE49-F238E27FC236}">
                <a16:creationId xmlns:a16="http://schemas.microsoft.com/office/drawing/2014/main" id="{5DA4FA27-E354-44B5-7F15-786F19F7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79" y="3856753"/>
            <a:ext cx="4193929" cy="300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Afbeelding 1" descr="C:\Users\Herman\AppData\Local\Microsoft\Windows\Temporary Internet Files\Content.Word\Logo.jpg">
            <a:extLst>
              <a:ext uri="{FF2B5EF4-FFF2-40B4-BE49-F238E27FC236}">
                <a16:creationId xmlns:a16="http://schemas.microsoft.com/office/drawing/2014/main" id="{A9B343E2-266A-74A8-393A-E8BABA23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6" y="5735639"/>
            <a:ext cx="13239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J:\Algemeen\projecten\2. projecten in uitvoering\WP13WENUM MG Klompenpad Wenum-Wiesel\Projectuitvoering\APE_LOGO_kleur.jpg">
            <a:extLst>
              <a:ext uri="{FF2B5EF4-FFF2-40B4-BE49-F238E27FC236}">
                <a16:creationId xmlns:a16="http://schemas.microsoft.com/office/drawing/2014/main" id="{712559CF-016D-CB65-418C-B8E47DDD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51550"/>
            <a:ext cx="175101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526DFE-B3DE-A51F-17F2-DDDEF6035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150939"/>
            <a:ext cx="74295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endParaRPr lang="nl-NL" altLang="nl-NL">
              <a:solidFill>
                <a:srgbClr val="BE3705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A215BC8-8917-8A75-E783-49DE99E18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838326"/>
            <a:ext cx="742950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endParaRPr lang="nl-NL" altLang="nl-NL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Aft>
                <a:spcPct val="0"/>
              </a:spcAft>
            </a:pPr>
            <a:endParaRPr lang="nl-NL" altLang="nl-NL" sz="1600" u="sng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3316" name="Group 5">
            <a:extLst>
              <a:ext uri="{FF2B5EF4-FFF2-40B4-BE49-F238E27FC236}">
                <a16:creationId xmlns:a16="http://schemas.microsoft.com/office/drawing/2014/main" id="{DED00185-8AA9-F5DA-0162-7A3E265A9A1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755650"/>
            <a:chOff x="106907775" y="109800150"/>
            <a:chExt cx="7344000" cy="754991"/>
          </a:xfrm>
        </p:grpSpPr>
        <p:sp>
          <p:nvSpPr>
            <p:cNvPr id="13321" name="Text Box 6">
              <a:extLst>
                <a:ext uri="{FF2B5EF4-FFF2-40B4-BE49-F238E27FC236}">
                  <a16:creationId xmlns:a16="http://schemas.microsoft.com/office/drawing/2014/main" id="{BE180F74-7D1E-0DB0-EA7D-CB612C1B0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907775" y="109800150"/>
              <a:ext cx="7344000" cy="754991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nl-NL" altLang="nl-NL" sz="1800">
                <a:solidFill>
                  <a:srgbClr val="000000"/>
                </a:solidFill>
              </a:endParaRPr>
            </a:p>
          </p:txBody>
        </p:sp>
        <p:pic>
          <p:nvPicPr>
            <p:cNvPr id="13322" name="Picture 7" descr="symbolenreeks wit">
              <a:extLst>
                <a:ext uri="{FF2B5EF4-FFF2-40B4-BE49-F238E27FC236}">
                  <a16:creationId xmlns:a16="http://schemas.microsoft.com/office/drawing/2014/main" id="{8BF32ED2-C78B-EF2E-F749-F98D90892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3775" y="109914500"/>
              <a:ext cx="6591768" cy="519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7" name="Picture 2">
            <a:extLst>
              <a:ext uri="{FF2B5EF4-FFF2-40B4-BE49-F238E27FC236}">
                <a16:creationId xmlns:a16="http://schemas.microsoft.com/office/drawing/2014/main" id="{7162E5AC-8041-E840-8F28-ABD837C2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003300"/>
            <a:ext cx="4111850" cy="285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>
            <a:extLst>
              <a:ext uri="{FF2B5EF4-FFF2-40B4-BE49-F238E27FC236}">
                <a16:creationId xmlns:a16="http://schemas.microsoft.com/office/drawing/2014/main" id="{6DD0122B-9292-4E00-ED19-40BB9AB7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09" y="1068534"/>
            <a:ext cx="4297047" cy="279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>
            <a:extLst>
              <a:ext uri="{FF2B5EF4-FFF2-40B4-BE49-F238E27FC236}">
                <a16:creationId xmlns:a16="http://schemas.microsoft.com/office/drawing/2014/main" id="{C8ECD901-B667-C3C7-E7F4-BAB9ACDF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4" y="3941764"/>
            <a:ext cx="4011611" cy="277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>
            <a:extLst>
              <a:ext uri="{FF2B5EF4-FFF2-40B4-BE49-F238E27FC236}">
                <a16:creationId xmlns:a16="http://schemas.microsoft.com/office/drawing/2014/main" id="{B35EE2A7-BEC2-424C-0D2B-DE08F5F5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46" y="3941764"/>
            <a:ext cx="4318010" cy="277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B5DA2-F141-2E21-5460-B61996EA8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/>
              <a:t>Routebordjes worden geplaatst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D88D3C7-B79F-F43A-4CB6-8DDC5E3A0C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1690688"/>
            <a:ext cx="6020119" cy="4515089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B57F6D4-44F2-9881-9D72-A4CBBDDBF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7"/>
            <a:ext cx="6096000" cy="4515089"/>
          </a:xfrm>
        </p:spPr>
      </p:pic>
    </p:spTree>
    <p:extLst>
      <p:ext uri="{BB962C8B-B14F-4D97-AF65-F5344CB8AC3E}">
        <p14:creationId xmlns:p14="http://schemas.microsoft.com/office/powerpoint/2010/main" val="335913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53F37B-6421-F624-1FD8-B62DCC53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3D83332-8FA3-F050-DE46-62F70BCC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715F6CE-A1C6-C38F-1A38-940B12A6B6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BF2F85-2424-6172-8CA3-5B23E543BE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24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4F6026-5406-F3FE-3E25-94FFF9FDE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84586"/>
              </p:ext>
            </p:extLst>
          </p:nvPr>
        </p:nvGraphicFramePr>
        <p:xfrm>
          <a:off x="544835" y="0"/>
          <a:ext cx="10996135" cy="697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052745" imgH="17411543" progId="Acrobat.Document.DC">
                  <p:embed/>
                </p:oleObj>
              </mc:Choice>
              <mc:Fallback>
                <p:oleObj name="Acrobat Document" r:id="rId2" imgW="26052745" imgH="174115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835" y="0"/>
                        <a:ext cx="10996135" cy="697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69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ijenhotels voor wildebijen">
            <a:extLst>
              <a:ext uri="{FF2B5EF4-FFF2-40B4-BE49-F238E27FC236}">
                <a16:creationId xmlns:a16="http://schemas.microsoft.com/office/drawing/2014/main" id="{FCE93CB9-0628-481C-2107-E4869CDE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0" y="-264432"/>
            <a:ext cx="12330260" cy="81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FA4763B-7646-7627-B808-EEFD5F0C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8322"/>
          </a:xfrm>
        </p:spPr>
        <p:txBody>
          <a:bodyPr/>
          <a:lstStyle/>
          <a:p>
            <a:pPr algn="ctr"/>
            <a:r>
              <a:rPr lang="nl-NL" sz="6000" b="1" dirty="0">
                <a:solidFill>
                  <a:schemeClr val="bg1"/>
                </a:solidFill>
                <a:latin typeface="+mn-lt"/>
              </a:rPr>
              <a:t>Project : Insecten-bijenhotel</a:t>
            </a:r>
            <a:br>
              <a:rPr lang="nl-NL" sz="6000" b="1" dirty="0">
                <a:solidFill>
                  <a:schemeClr val="bg1"/>
                </a:solidFill>
                <a:latin typeface="+mn-lt"/>
              </a:rPr>
            </a:b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r>
              <a:rPr lang="nl-NL" b="1" i="1" dirty="0">
                <a:solidFill>
                  <a:schemeClr val="bg1"/>
                </a:solidFill>
                <a:latin typeface="+mn-lt"/>
              </a:rPr>
              <a:t>Activiteit vrijwilligers uit Wenum Wiesel</a:t>
            </a:r>
          </a:p>
        </p:txBody>
      </p:sp>
    </p:spTree>
    <p:extLst>
      <p:ext uri="{BB962C8B-B14F-4D97-AF65-F5344CB8AC3E}">
        <p14:creationId xmlns:p14="http://schemas.microsoft.com/office/powerpoint/2010/main" val="351271275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0DAF7A9-0393-B027-A003-6F684B2B3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215068"/>
              </p:ext>
            </p:extLst>
          </p:nvPr>
        </p:nvGraphicFramePr>
        <p:xfrm>
          <a:off x="-36487" y="-1742115"/>
          <a:ext cx="12447469" cy="8914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48129" imgH="3329594" progId="Acrobat.Document.DC">
                  <p:embed/>
                </p:oleObj>
              </mc:Choice>
              <mc:Fallback>
                <p:oleObj name="Acrobat Document" r:id="rId2" imgW="4648129" imgH="33295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6487" y="-1742115"/>
                        <a:ext cx="12447469" cy="8914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4122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5"/>
            <a:ext cx="4909370" cy="1083611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r>
              <a:rPr lang="nl-NL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Sprengen en Beken</a:t>
            </a:r>
            <a:endParaRPr lang="nl-NL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nl-NL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227577C-8E61-1879-044C-9CE870D9E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452" y="0"/>
            <a:ext cx="9865096" cy="83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48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 flipV="1">
            <a:off x="3635480" y="-735291"/>
            <a:ext cx="4909370" cy="892707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81" y="734498"/>
            <a:ext cx="8876050" cy="608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F92FF00-ACA3-924C-ACCF-141DB70B9D7D}"/>
              </a:ext>
            </a:extLst>
          </p:cNvPr>
          <p:cNvSpPr txBox="1"/>
          <p:nvPr/>
        </p:nvSpPr>
        <p:spPr>
          <a:xfrm>
            <a:off x="2688996" y="631352"/>
            <a:ext cx="6802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i="0" u="none" strike="noStrike" dirty="0">
                <a:solidFill>
                  <a:srgbClr val="00B1F1"/>
                </a:solidFill>
                <a:latin typeface="+mj-lt"/>
              </a:rPr>
              <a:t>Bedankt</a:t>
            </a:r>
            <a:endParaRPr lang="nl-NL" sz="6000" b="1" dirty="0"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36DBFF-17C0-EC47-6E3D-9976A05C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4" y="1879558"/>
            <a:ext cx="10803118" cy="43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0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1F384FB-7B99-164C-449E-2F83FEADA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687"/>
            <a:ext cx="12192000" cy="38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CEBA8C-A0C4-7504-B306-8F2B22B0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979" y="836614"/>
            <a:ext cx="11078935" cy="5578220"/>
          </a:xfrm>
        </p:spPr>
        <p:txBody>
          <a:bodyPr>
            <a:noAutofit/>
          </a:bodyPr>
          <a:lstStyle/>
          <a:p>
            <a:pPr algn="ctr"/>
            <a:r>
              <a:rPr lang="nl-NL" sz="2800" b="1" u="sng" cap="all" dirty="0">
                <a:solidFill>
                  <a:schemeClr val="tx1"/>
                </a:solidFill>
              </a:rPr>
              <a:t>De 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Het gaat niet goed met insecten en dat is heel slecht nieuws       </a:t>
            </a:r>
            <a:r>
              <a:rPr lang="nl-NL" sz="2000" b="1" dirty="0">
                <a:solidFill>
                  <a:schemeClr val="tx1"/>
                </a:solidFill>
              </a:rPr>
              <a:t>Algemeen Dagblad</a:t>
            </a:r>
            <a:endParaRPr lang="nl-NL" sz="3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Ook niet-zeldzame insecten verdwijnen  				  </a:t>
            </a:r>
            <a:r>
              <a:rPr lang="nl-NL" sz="2000" b="1" dirty="0">
                <a:solidFill>
                  <a:schemeClr val="tx1"/>
                </a:solidFill>
              </a:rPr>
              <a:t>Trouw</a:t>
            </a:r>
            <a:r>
              <a:rPr lang="nl-NL" sz="3200" b="1" dirty="0">
                <a:solidFill>
                  <a:schemeClr val="tx1"/>
                </a:solidFill>
              </a:rPr>
              <a:t>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Met de insecten in Nederland gaat het slecht, toch? 	           </a:t>
            </a:r>
            <a:r>
              <a:rPr lang="nl-NL" sz="2000" b="1" dirty="0">
                <a:solidFill>
                  <a:schemeClr val="tx1"/>
                </a:solidFill>
              </a:rPr>
              <a:t>Volkskrant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Wereldwijd kwart minder insecten, in Nederland afname…         </a:t>
            </a:r>
            <a:r>
              <a:rPr lang="nl-NL" sz="2000" b="1" dirty="0">
                <a:solidFill>
                  <a:schemeClr val="tx1"/>
                </a:solidFill>
              </a:rPr>
              <a:t>Zembla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Afname insecten desastreus voor natuur. 		                 </a:t>
            </a:r>
            <a:r>
              <a:rPr lang="nl-NL" sz="2000" b="1" dirty="0">
                <a:solidFill>
                  <a:schemeClr val="tx1"/>
                </a:solidFill>
              </a:rPr>
              <a:t>Vlinderstichting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Dramatische afname van insecten. 			        </a:t>
            </a:r>
            <a:r>
              <a:rPr lang="nl-NL" sz="2000" b="1" dirty="0">
                <a:solidFill>
                  <a:schemeClr val="tx1"/>
                </a:solidFill>
              </a:rPr>
              <a:t>Natuurmonumenten</a:t>
            </a:r>
          </a:p>
        </p:txBody>
      </p:sp>
    </p:spTree>
    <p:extLst>
      <p:ext uri="{BB962C8B-B14F-4D97-AF65-F5344CB8AC3E}">
        <p14:creationId xmlns:p14="http://schemas.microsoft.com/office/powerpoint/2010/main" val="2501588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686638" y="3602038"/>
            <a:ext cx="7981361" cy="155442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95" y="1122362"/>
            <a:ext cx="4440019" cy="37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1E8E55A-2606-EA2D-2540-B1306D798CE9}"/>
              </a:ext>
            </a:extLst>
          </p:cNvPr>
          <p:cNvSpPr txBox="1"/>
          <p:nvPr/>
        </p:nvSpPr>
        <p:spPr>
          <a:xfrm>
            <a:off x="1894788" y="942680"/>
            <a:ext cx="8455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 KAN HET    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76B5AAD-F436-FE20-6D48-D9AAF143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6" y="1980761"/>
            <a:ext cx="1616150" cy="24261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8A84A76-011B-C4B3-5AE7-BB6A5F0F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78" y="1944277"/>
            <a:ext cx="9190132" cy="51446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773423-5C08-8F3B-63ED-C410FF80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12" y="1512182"/>
            <a:ext cx="1042506" cy="64013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63771DC-7D0A-A51A-598E-C0CAFFCFAA1A}"/>
              </a:ext>
            </a:extLst>
          </p:cNvPr>
          <p:cNvSpPr txBox="1"/>
          <p:nvPr/>
        </p:nvSpPr>
        <p:spPr>
          <a:xfrm>
            <a:off x="5363823" y="1560461"/>
            <a:ext cx="609442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Apenheul</a:t>
            </a:r>
          </a:p>
        </p:txBody>
      </p:sp>
    </p:spTree>
    <p:extLst>
      <p:ext uri="{BB962C8B-B14F-4D97-AF65-F5344CB8AC3E}">
        <p14:creationId xmlns:p14="http://schemas.microsoft.com/office/powerpoint/2010/main" val="3144036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46324E-5293-0E21-BA76-5DC970D78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47249"/>
          </a:xfrm>
        </p:spPr>
        <p:txBody>
          <a:bodyPr/>
          <a:lstStyle/>
          <a:p>
            <a:pPr algn="ctr"/>
            <a:r>
              <a:rPr lang="nl-NL" dirty="0"/>
              <a:t>Voorzijde insecten-bijenhotel WW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B5C2B5E-A934-2622-4EAB-DB668B5222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0" y="2215299"/>
            <a:ext cx="4907823" cy="3974364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2075C73-B042-69FE-7C2D-8C539C2CA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47249"/>
          </a:xfrm>
        </p:spPr>
        <p:txBody>
          <a:bodyPr/>
          <a:lstStyle/>
          <a:p>
            <a:pPr algn="ctr"/>
            <a:r>
              <a:rPr lang="nl-NL" dirty="0"/>
              <a:t>Achterzijde insecten-bijenhotel WW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3AD0DCD-4D32-0987-F7AF-1682C86B18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05" y="2215299"/>
            <a:ext cx="4913777" cy="397436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47" y="3626941"/>
            <a:ext cx="7249212" cy="10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2478E5C-60C1-82DC-6473-7ABEACCA16DF}"/>
              </a:ext>
            </a:extLst>
          </p:cNvPr>
          <p:cNvSpPr txBox="1"/>
          <p:nvPr/>
        </p:nvSpPr>
        <p:spPr>
          <a:xfrm>
            <a:off x="2403834" y="1006703"/>
            <a:ext cx="699468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sng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 kan het ook</a:t>
            </a:r>
          </a:p>
        </p:txBody>
      </p:sp>
    </p:spTree>
    <p:extLst>
      <p:ext uri="{BB962C8B-B14F-4D97-AF65-F5344CB8AC3E}">
        <p14:creationId xmlns:p14="http://schemas.microsoft.com/office/powerpoint/2010/main" val="4104861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CEBA8C-A0C4-7504-B306-8F2B22B0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979" y="836614"/>
            <a:ext cx="11078935" cy="5578220"/>
          </a:xfrm>
        </p:spPr>
        <p:txBody>
          <a:bodyPr>
            <a:noAutofit/>
          </a:bodyPr>
          <a:lstStyle/>
          <a:p>
            <a:pPr algn="ctr"/>
            <a:r>
              <a:rPr lang="nl-NL" sz="2800" b="1" u="sng" cap="all" dirty="0">
                <a:solidFill>
                  <a:schemeClr val="tx1"/>
                </a:solidFill>
              </a:rPr>
              <a:t>Diverse materialen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Hout casco: Douglas lokaal gezaagd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Snel Bouwstenen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Bamboe</a:t>
            </a:r>
            <a:r>
              <a:rPr lang="nl-NL" sz="2000" b="1" dirty="0">
                <a:solidFill>
                  <a:schemeClr val="tx1"/>
                </a:solidFill>
              </a:rPr>
              <a:t> en </a:t>
            </a:r>
            <a:r>
              <a:rPr lang="nl-NL" sz="3200" b="1" dirty="0">
                <a:solidFill>
                  <a:schemeClr val="tx1"/>
                </a:solidFill>
              </a:rPr>
              <a:t>Riet</a:t>
            </a:r>
            <a:endParaRPr lang="nl-NL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Houtblokken, vzv. boorgaten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Leemstuc</a:t>
            </a:r>
            <a:endParaRPr lang="nl-NL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Vlinderkast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Hommelkast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Dakpannen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 panelen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DE5254-5A41-06D5-DB42-32A9AB8B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75" y="1516878"/>
            <a:ext cx="3513775" cy="46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97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>
              <a:lnSpc>
                <a:spcPct val="100000"/>
              </a:lnSpc>
            </a:pPr>
            <a:r>
              <a:rPr lang="nl-NL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S Gothic"/>
              </a:rPr>
              <a:t>Insecten-bijenhotel</a:t>
            </a: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NL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 </a:t>
            </a:r>
            <a:r>
              <a:rPr lang="nl-NL" sz="2800" b="1" u="sng" cap="all" dirty="0">
                <a:latin typeface="+mn-lt"/>
              </a:rPr>
              <a:t>Informatie</a:t>
            </a:r>
            <a:r>
              <a:rPr lang="nl-NL" b="1" u="sng" cap="all" dirty="0"/>
              <a:t> </a:t>
            </a:r>
            <a:r>
              <a:rPr lang="nl-NL" sz="2800" b="1" u="sng" cap="all" dirty="0">
                <a:latin typeface="+mn-lt"/>
              </a:rPr>
              <a:t>panelen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CD79D0B-13D6-3101-954C-3CE9F4FD2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13262"/>
            <a:ext cx="5183188" cy="584461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Grote poster Wilde bijen</a:t>
            </a:r>
          </a:p>
        </p:txBody>
      </p:sp>
      <p:graphicFrame>
        <p:nvGraphicFramePr>
          <p:cNvPr id="13" name="Tijdelijke aanduiding voor inhoud 12">
            <a:extLst>
              <a:ext uri="{FF2B5EF4-FFF2-40B4-BE49-F238E27FC236}">
                <a16:creationId xmlns:a16="http://schemas.microsoft.com/office/drawing/2014/main" id="{DBAA33D4-3CD4-0E49-9410-9694CC1FE19D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38518943"/>
              </p:ext>
            </p:extLst>
          </p:nvPr>
        </p:nvGraphicFramePr>
        <p:xfrm>
          <a:off x="1357468" y="1330073"/>
          <a:ext cx="4297052" cy="5937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686" imgH="9075043" progId="Acrobat.Document.DC">
                  <p:embed/>
                </p:oleObj>
              </mc:Choice>
              <mc:Fallback>
                <p:oleObj name="Acrobat Document" r:id="rId2" imgW="6415686" imgH="90750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7468" y="1330073"/>
                        <a:ext cx="4297052" cy="5937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ijdelijke aanduiding voor inhoud 13">
            <a:extLst>
              <a:ext uri="{FF2B5EF4-FFF2-40B4-BE49-F238E27FC236}">
                <a16:creationId xmlns:a16="http://schemas.microsoft.com/office/drawing/2014/main" id="{1838F0DB-13A5-2E51-D8FB-6ABA312BC719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5968514"/>
              </p:ext>
            </p:extLst>
          </p:nvPr>
        </p:nvGraphicFramePr>
        <p:xfrm>
          <a:off x="6172200" y="3860278"/>
          <a:ext cx="5157787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2200" y="3860278"/>
                        <a:ext cx="5157787" cy="3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960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635480" y="157416"/>
            <a:ext cx="4909370" cy="964948"/>
          </a:xfrm>
          <a:custGeom>
            <a:avLst/>
            <a:gdLst/>
            <a:ahLst/>
            <a:cxnLst/>
            <a:rect l="0" t="0" r="r" b="b"/>
            <a:pathLst>
              <a:path w="14554" h="4856">
                <a:moveTo>
                  <a:pt x="0" y="2427"/>
                </a:moveTo>
                <a:cubicBezTo>
                  <a:pt x="4770" y="0"/>
                  <a:pt x="9782" y="4855"/>
                  <a:pt x="14553" y="2427"/>
                </a:cubicBezTo>
              </a:path>
              <a:path w="14553" h="4857">
                <a:moveTo>
                  <a:pt x="0" y="2428"/>
                </a:moveTo>
                <a:cubicBezTo>
                  <a:pt x="4770" y="0"/>
                  <a:pt x="9782" y="4856"/>
                  <a:pt x="14552" y="2428"/>
                </a:cubicBezTo>
              </a:path>
            </a:pathLst>
          </a:custGeom>
          <a:solidFill>
            <a:srgbClr val="00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2779" rIns="81639" bIns="42779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/>
                <a:ea typeface="MS Gothic"/>
                <a:cs typeface="+mn-cs"/>
              </a:rPr>
              <a:t>Insecten-bijenhotel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CEBA8C-A0C4-7504-B306-8F2B22B0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979" y="836614"/>
            <a:ext cx="11078935" cy="5578220"/>
          </a:xfrm>
        </p:spPr>
        <p:txBody>
          <a:bodyPr>
            <a:noAutofit/>
          </a:bodyPr>
          <a:lstStyle/>
          <a:p>
            <a:pPr algn="ctr"/>
            <a:r>
              <a:rPr lang="nl-NL" sz="2800" b="1" u="sng" cap="all" dirty="0">
                <a:solidFill>
                  <a:schemeClr val="tx1"/>
                </a:solidFill>
              </a:rPr>
              <a:t>Financiers en Vrijwilligers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Gemeente Apeldoorn</a:t>
            </a:r>
          </a:p>
          <a:p>
            <a:r>
              <a:rPr lang="nl-NL" sz="3200" b="1" dirty="0">
                <a:solidFill>
                  <a:schemeClr val="tx1"/>
                </a:solidFill>
              </a:rPr>
              <a:t> 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Dorpsraad Wenum Wiesel </a:t>
            </a:r>
          </a:p>
          <a:p>
            <a:r>
              <a:rPr lang="nl-NL" sz="3200" b="1" dirty="0">
                <a:solidFill>
                  <a:schemeClr val="tx1"/>
                </a:solidFill>
              </a:rPr>
              <a:t>       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KNNV afd. Apeldoorn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Vrijwilligers uit Wenum Wiesel</a:t>
            </a:r>
          </a:p>
          <a:p>
            <a:endParaRPr lang="nl-NL" sz="3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tx1"/>
                </a:solidFill>
              </a:rPr>
              <a:t>Bedrijven uit Wenum Wiesel</a:t>
            </a:r>
            <a:endParaRPr lang="nl-NL" sz="2000" b="1" dirty="0">
              <a:solidFill>
                <a:schemeClr val="tx1"/>
              </a:solidFill>
            </a:endParaRPr>
          </a:p>
          <a:p>
            <a:endParaRPr lang="nl-NL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8D8F05B-BE94-6036-2A68-DE3235320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792736"/>
              </p:ext>
            </p:extLst>
          </p:nvPr>
        </p:nvGraphicFramePr>
        <p:xfrm>
          <a:off x="7275867" y="1237119"/>
          <a:ext cx="4071583" cy="546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94" progId="Acrobat.Document.DC">
                  <p:embed/>
                </p:oleObj>
              </mc:Choice>
              <mc:Fallback>
                <p:oleObj name="Acrobat Document" r:id="rId2" imgW="4533723" imgH="641569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2FEA68E-876B-6B54-0110-AF881078F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75867" y="1237119"/>
                        <a:ext cx="4071583" cy="5463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43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ijenhotels voor wildebijen">
            <a:extLst>
              <a:ext uri="{FF2B5EF4-FFF2-40B4-BE49-F238E27FC236}">
                <a16:creationId xmlns:a16="http://schemas.microsoft.com/office/drawing/2014/main" id="{FCE93CB9-0628-481C-2107-E4869CDE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286"/>
            <a:ext cx="12330260" cy="81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FA4763B-7646-7627-B808-EEFD5F0C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83" y="107004"/>
            <a:ext cx="11167353" cy="6653719"/>
          </a:xfrm>
        </p:spPr>
        <p:txBody>
          <a:bodyPr/>
          <a:lstStyle/>
          <a:p>
            <a:pPr algn="ctr"/>
            <a:r>
              <a:rPr lang="nl-NL" b="1" u="sng" cap="all" dirty="0">
                <a:solidFill>
                  <a:schemeClr val="bg1"/>
                </a:solidFill>
                <a:latin typeface="+mn-lt"/>
              </a:rPr>
              <a:t>We zijn er bijna</a:t>
            </a: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r>
              <a:rPr lang="nl-NL" b="1" cap="all" dirty="0">
                <a:solidFill>
                  <a:schemeClr val="bg1"/>
                </a:solidFill>
                <a:latin typeface="+mn-lt"/>
              </a:rPr>
              <a:t>Educatie</a:t>
            </a:r>
            <a:r>
              <a:rPr lang="nl-NL" b="1" dirty="0">
                <a:solidFill>
                  <a:schemeClr val="bg1"/>
                </a:solidFill>
                <a:latin typeface="+mn-lt"/>
              </a:rPr>
              <a:t> : Iets organiseren met schoolkinderen ?</a:t>
            </a: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r>
              <a:rPr lang="nl-NL" b="1" cap="all" dirty="0">
                <a:solidFill>
                  <a:schemeClr val="bg1"/>
                </a:solidFill>
                <a:latin typeface="+mn-lt"/>
              </a:rPr>
              <a:t>Onthulling</a:t>
            </a:r>
            <a:r>
              <a:rPr lang="nl-NL" b="1" dirty="0">
                <a:solidFill>
                  <a:schemeClr val="bg1"/>
                </a:solidFill>
                <a:latin typeface="+mn-lt"/>
              </a:rPr>
              <a:t> : financiers, pers etc. uitnodigen</a:t>
            </a: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r>
              <a:rPr lang="nl-NL" b="1" cap="all" dirty="0">
                <a:solidFill>
                  <a:schemeClr val="bg1"/>
                </a:solidFill>
                <a:latin typeface="+mn-lt"/>
              </a:rPr>
              <a:t>Start </a:t>
            </a:r>
            <a:r>
              <a:rPr lang="nl-NL" b="1" dirty="0">
                <a:solidFill>
                  <a:schemeClr val="bg1"/>
                </a:solidFill>
                <a:latin typeface="+mn-lt"/>
              </a:rPr>
              <a:t>: bouw kan nu beginnen !</a:t>
            </a: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br>
              <a:rPr lang="nl-NL" b="1" dirty="0">
                <a:solidFill>
                  <a:schemeClr val="bg1"/>
                </a:solidFill>
                <a:latin typeface="+mn-lt"/>
              </a:rPr>
            </a:br>
            <a:endParaRPr lang="nl-NL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03718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BE3705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000066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12080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4A240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BE3705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BE3705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BE3705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000066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marL="457200" indent="-457200">
          <a:spcBef>
            <a:spcPct val="20000"/>
          </a:spcBef>
          <a:defRPr sz="1600"/>
        </a:defPPr>
      </a:lstStyle>
    </a:sp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120802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4A240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BE3705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BE3705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Insecten-bijenhotel</Template>
  <TotalTime>1</TotalTime>
  <Words>253</Words>
  <Application>Microsoft Office PowerPoint</Application>
  <PresentationFormat>Breedbeeld</PresentationFormat>
  <Paragraphs>71</Paragraphs>
  <Slides>23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Verdana</vt:lpstr>
      <vt:lpstr>Kantoorthema</vt:lpstr>
      <vt:lpstr>Default Design</vt:lpstr>
      <vt:lpstr>2_Default Design</vt:lpstr>
      <vt:lpstr>1_Kantoorthema</vt:lpstr>
      <vt:lpstr>Acrobat Document</vt:lpstr>
      <vt:lpstr>PowerPoint-presentatie</vt:lpstr>
      <vt:lpstr>Project : Insecten-bijenhotel  Activiteit vrijwilligers uit Wenum Wiesel</vt:lpstr>
      <vt:lpstr> </vt:lpstr>
      <vt:lpstr> </vt:lpstr>
      <vt:lpstr> </vt:lpstr>
      <vt:lpstr> </vt:lpstr>
      <vt:lpstr> Informatie panelen</vt:lpstr>
      <vt:lpstr> </vt:lpstr>
      <vt:lpstr>We zijn er bijna  Educatie : Iets organiseren met schoolkinderen ?  Onthulling : financiers, pers etc. uitnodigen  Start : bouw kan nu beginnen !  </vt:lpstr>
      <vt:lpstr>PowerPoint-presentatie</vt:lpstr>
      <vt:lpstr>PowerPoint-presentatie</vt:lpstr>
      <vt:lpstr>PowerPoint-presentatie</vt:lpstr>
      <vt:lpstr>Kopermolenpad</vt:lpstr>
      <vt:lpstr>Kopermolenpad</vt:lpstr>
      <vt:lpstr>PowerPoint-presentatie</vt:lpstr>
      <vt:lpstr>PowerPoint-presentatie</vt:lpstr>
      <vt:lpstr>Routebordjes worden geplaatst</vt:lpstr>
      <vt:lpstr>PowerPoint-presentatie</vt:lpstr>
      <vt:lpstr>PowerPoint-presentatie</vt:lpstr>
      <vt:lpstr>PowerPoint-presentatie</vt:lpstr>
      <vt:lpstr> </vt:lpstr>
      <vt:lpstr>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ruud.lorwa@outlook.com</dc:creator>
  <cp:lastModifiedBy>Saskia Glas</cp:lastModifiedBy>
  <cp:revision>12</cp:revision>
  <cp:lastPrinted>2022-05-28T17:13:08Z</cp:lastPrinted>
  <dcterms:created xsi:type="dcterms:W3CDTF">2022-06-23T11:56:23Z</dcterms:created>
  <dcterms:modified xsi:type="dcterms:W3CDTF">2022-07-18T14:31:24Z</dcterms:modified>
</cp:coreProperties>
</file>